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29LT Bukra Semi Condensed Bold" charset="1" panose="020B0806040000000004"/>
      <p:regular r:id="rId16"/>
    </p:embeddedFont>
    <p:embeddedFont>
      <p:font typeface="29LT Bukra Semi Condensed Bold Italics" charset="1" panose="020B0806040000000004"/>
      <p:regular r:id="rId17"/>
    </p:embeddedFont>
    <p:embeddedFont>
      <p:font typeface="29LT Bukra Semi Condensed" charset="1" panose="020B0506040000000004"/>
      <p:regular r:id="rId18"/>
    </p:embeddedFon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7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3173" y="-4994081"/>
            <a:ext cx="12739640" cy="14145964"/>
            <a:chOff x="0" y="0"/>
            <a:chExt cx="16986187" cy="18861285"/>
          </a:xfrm>
        </p:grpSpPr>
        <p:grpSp>
          <p:nvGrpSpPr>
            <p:cNvPr name="Group 4" id="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11575" cy="2971772"/>
              </a:xfrm>
              <a:custGeom>
                <a:avLst/>
                <a:gdLst/>
                <a:ahLst/>
                <a:cxnLst/>
                <a:rect r="r" b="b" t="t" l="l"/>
                <a:pathLst>
                  <a:path h="2971772" w="611575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59552" cy="2980596"/>
              </a:xfrm>
              <a:custGeom>
                <a:avLst/>
                <a:gdLst/>
                <a:ahLst/>
                <a:cxnLst/>
                <a:rect r="r" b="b" t="t" l="l"/>
                <a:pathLst>
                  <a:path h="2980596" w="759552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0"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name="Group 12" id="12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1575" cy="2971772"/>
              </a:xfrm>
              <a:custGeom>
                <a:avLst/>
                <a:gdLst/>
                <a:ahLst/>
                <a:cxnLst/>
                <a:rect r="r" b="b" t="t" l="l"/>
                <a:pathLst>
                  <a:path h="2971772" w="611575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759552" cy="2980596"/>
              </a:xfrm>
              <a:custGeom>
                <a:avLst/>
                <a:gdLst/>
                <a:ahLst/>
                <a:cxnLst/>
                <a:rect r="r" b="b" t="t" l="l"/>
                <a:pathLst>
                  <a:path h="2980596" w="759552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2287697" y="3571777"/>
            <a:ext cx="13712606" cy="281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5"/>
              </a:lnSpc>
            </a:pPr>
            <a:r>
              <a:rPr lang="en-US" b="true" sz="10146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SISTEMA DE GESTÃO DE RISCOS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-402940" y="267876"/>
            <a:ext cx="6216278" cy="3380101"/>
          </a:xfrm>
          <a:custGeom>
            <a:avLst/>
            <a:gdLst/>
            <a:ahLst/>
            <a:cxnLst/>
            <a:rect r="r" b="b" t="t" l="l"/>
            <a:pathLst>
              <a:path h="3380101" w="6216278">
                <a:moveTo>
                  <a:pt x="6216279" y="0"/>
                </a:moveTo>
                <a:lnTo>
                  <a:pt x="0" y="0"/>
                </a:lnTo>
                <a:lnTo>
                  <a:pt x="0" y="3380101"/>
                </a:lnTo>
                <a:lnTo>
                  <a:pt x="6216279" y="3380101"/>
                </a:lnTo>
                <a:lnTo>
                  <a:pt x="6216279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-10800000">
            <a:off x="12178879" y="5915908"/>
            <a:ext cx="6216278" cy="3380101"/>
          </a:xfrm>
          <a:custGeom>
            <a:avLst/>
            <a:gdLst/>
            <a:ahLst/>
            <a:cxnLst/>
            <a:rect r="r" b="b" t="t" l="l"/>
            <a:pathLst>
              <a:path h="3380101" w="6216278">
                <a:moveTo>
                  <a:pt x="6216278" y="0"/>
                </a:moveTo>
                <a:lnTo>
                  <a:pt x="0" y="0"/>
                </a:lnTo>
                <a:lnTo>
                  <a:pt x="0" y="3380102"/>
                </a:lnTo>
                <a:lnTo>
                  <a:pt x="6216278" y="3380102"/>
                </a:lnTo>
                <a:lnTo>
                  <a:pt x="6216278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046623" y="8769716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287697" y="6805859"/>
            <a:ext cx="1371260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b="true" sz="5000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(TechMaster soluções)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name="Group 4" id="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11575" cy="2971772"/>
              </a:xfrm>
              <a:custGeom>
                <a:avLst/>
                <a:gdLst/>
                <a:ahLst/>
                <a:cxnLst/>
                <a:rect r="r" b="b" t="t" l="l"/>
                <a:pathLst>
                  <a:path h="2971772" w="611575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59552" cy="2980596"/>
              </a:xfrm>
              <a:custGeom>
                <a:avLst/>
                <a:gdLst/>
                <a:ahLst/>
                <a:cxnLst/>
                <a:rect r="r" b="b" t="t" l="l"/>
                <a:pathLst>
                  <a:path h="2980596" w="759552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1" id="11"/>
          <p:cNvSpPr/>
          <p:nvPr/>
        </p:nvSpPr>
        <p:spPr>
          <a:xfrm>
            <a:off x="2961755" y="2899017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748170" y="9191342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1725340" y="-10287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365563" y="942975"/>
            <a:ext cx="13556873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b="true" sz="1084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Conclusão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794" y="3402152"/>
            <a:ext cx="15114411" cy="340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40"/>
              </a:lnSpc>
            </a:pPr>
            <a:r>
              <a:rPr lang="en-US" sz="38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 sistema de Gestão de Riscos integra Eclipse, H2 Database, Tomcat e modelos BR para registrar, avaliar e mitigar riscos. A solução contribui para maior segurança, eficiência e continuidade nos serviços de TI, além de reforçar o aprendizado prático em desenvolvimento e modelagem.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838" y="1028700"/>
            <a:ext cx="2130243" cy="1158320"/>
          </a:xfrm>
          <a:custGeom>
            <a:avLst/>
            <a:gdLst/>
            <a:ahLst/>
            <a:cxnLst/>
            <a:rect r="r" b="b" t="t" l="l"/>
            <a:pathLst>
              <a:path h="1158320" w="2130243">
                <a:moveTo>
                  <a:pt x="0" y="0"/>
                </a:moveTo>
                <a:lnTo>
                  <a:pt x="2130243" y="0"/>
                </a:lnTo>
                <a:lnTo>
                  <a:pt x="2130243" y="1158320"/>
                </a:lnTo>
                <a:lnTo>
                  <a:pt x="0" y="1158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897427" y="2738712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423805" y="3457849"/>
            <a:ext cx="1725183" cy="559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0"/>
              </a:lnSpc>
            </a:pPr>
            <a:r>
              <a:rPr lang="en-US" sz="7250" i="true" b="true">
                <a:solidFill>
                  <a:srgbClr val="0E497A"/>
                </a:solidFill>
                <a:latin typeface="29LT Bukra Semi Condensed Bold Italics"/>
                <a:ea typeface="29LT Bukra Semi Condensed Bold Italics"/>
                <a:cs typeface="29LT Bukra Semi Condensed Bold Italics"/>
                <a:sym typeface="29LT Bukra Semi Condensed Bold Italics"/>
              </a:rPr>
              <a:t>01</a:t>
            </a:r>
          </a:p>
          <a:p>
            <a:pPr algn="l">
              <a:lnSpc>
                <a:spcPts val="8410"/>
              </a:lnSpc>
            </a:pPr>
            <a:r>
              <a:rPr lang="en-US" b="true" sz="7250" i="true">
                <a:solidFill>
                  <a:srgbClr val="0E497A"/>
                </a:solidFill>
                <a:latin typeface="29LT Bukra Semi Condensed Bold Italics"/>
                <a:ea typeface="29LT Bukra Semi Condensed Bold Italics"/>
                <a:cs typeface="29LT Bukra Semi Condensed Bold Italics"/>
                <a:sym typeface="29LT Bukra Semi Condensed Bold Italics"/>
              </a:rPr>
              <a:t>02</a:t>
            </a:r>
          </a:p>
          <a:p>
            <a:pPr algn="l">
              <a:lnSpc>
                <a:spcPts val="8410"/>
              </a:lnSpc>
            </a:pPr>
            <a:r>
              <a:rPr lang="en-US" b="true" sz="7250" i="true">
                <a:solidFill>
                  <a:srgbClr val="0E497A"/>
                </a:solidFill>
                <a:latin typeface="29LT Bukra Semi Condensed Bold Italics"/>
                <a:ea typeface="29LT Bukra Semi Condensed Bold Italics"/>
                <a:cs typeface="29LT Bukra Semi Condensed Bold Italics"/>
                <a:sym typeface="29LT Bukra Semi Condensed Bold Italics"/>
              </a:rPr>
              <a:t>03</a:t>
            </a:r>
          </a:p>
          <a:p>
            <a:pPr algn="l">
              <a:lnSpc>
                <a:spcPts val="8410"/>
              </a:lnSpc>
            </a:pPr>
            <a:r>
              <a:rPr lang="en-US" b="true" sz="7250" i="true">
                <a:solidFill>
                  <a:srgbClr val="0E497A"/>
                </a:solidFill>
                <a:latin typeface="29LT Bukra Semi Condensed Bold Italics"/>
                <a:ea typeface="29LT Bukra Semi Condensed Bold Italics"/>
                <a:cs typeface="29LT Bukra Semi Condensed Bold Italics"/>
                <a:sym typeface="29LT Bukra Semi Condensed Bold Italics"/>
              </a:rPr>
              <a:t>04</a:t>
            </a:r>
          </a:p>
          <a:p>
            <a:pPr algn="l">
              <a:lnSpc>
                <a:spcPts val="8410"/>
              </a:lnSpc>
            </a:pPr>
            <a:r>
              <a:rPr lang="en-US" b="true" sz="7250" i="true">
                <a:solidFill>
                  <a:srgbClr val="0E497A"/>
                </a:solidFill>
                <a:latin typeface="29LT Bukra Semi Condensed Bold Italics"/>
                <a:ea typeface="29LT Bukra Semi Condensed Bold Italics"/>
                <a:cs typeface="29LT Bukra Semi Condensed Bold Italics"/>
                <a:sym typeface="29LT Bukra Semi Condensed Bold Italics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7019" y="3420600"/>
            <a:ext cx="10975138" cy="541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2"/>
              </a:lnSpc>
            </a:pPr>
            <a:r>
              <a:rPr lang="en-US" sz="4276">
                <a:solidFill>
                  <a:srgbClr val="0E497A"/>
                </a:solidFill>
                <a:latin typeface="29LT Bukra Semi Condensed"/>
                <a:ea typeface="29LT Bukra Semi Condensed"/>
                <a:cs typeface="29LT Bukra Semi Condensed"/>
                <a:sym typeface="29LT Bukra Semi Condensed"/>
              </a:rPr>
              <a:t>Introdução</a:t>
            </a:r>
          </a:p>
          <a:p>
            <a:pPr algn="l">
              <a:lnSpc>
                <a:spcPts val="8552"/>
              </a:lnSpc>
            </a:pPr>
            <a:r>
              <a:rPr lang="en-US" sz="4276">
                <a:solidFill>
                  <a:srgbClr val="0E497A"/>
                </a:solidFill>
                <a:latin typeface="29LT Bukra Semi Condensed"/>
                <a:ea typeface="29LT Bukra Semi Condensed"/>
                <a:cs typeface="29LT Bukra Semi Condensed"/>
                <a:sym typeface="29LT Bukra Semi Condensed"/>
              </a:rPr>
              <a:t>Ferramentas  </a:t>
            </a:r>
          </a:p>
          <a:p>
            <a:pPr algn="l">
              <a:lnSpc>
                <a:spcPts val="8552"/>
              </a:lnSpc>
            </a:pPr>
            <a:r>
              <a:rPr lang="en-US" sz="4276">
                <a:solidFill>
                  <a:srgbClr val="0E497A"/>
                </a:solidFill>
                <a:latin typeface="29LT Bukra Semi Condensed"/>
                <a:ea typeface="29LT Bukra Semi Condensed"/>
                <a:cs typeface="29LT Bukra Semi Condensed"/>
                <a:sym typeface="29LT Bukra Semi Condensed"/>
              </a:rPr>
              <a:t>Objetivos</a:t>
            </a:r>
          </a:p>
          <a:p>
            <a:pPr algn="l">
              <a:lnSpc>
                <a:spcPts val="8552"/>
              </a:lnSpc>
            </a:pPr>
            <a:r>
              <a:rPr lang="en-US" sz="4276">
                <a:solidFill>
                  <a:srgbClr val="0E497A"/>
                </a:solidFill>
                <a:latin typeface="29LT Bukra Semi Condensed"/>
                <a:ea typeface="29LT Bukra Semi Condensed"/>
                <a:cs typeface="29LT Bukra Semi Condensed"/>
                <a:sym typeface="29LT Bukra Semi Condensed"/>
              </a:rPr>
              <a:t>Benefícios</a:t>
            </a:r>
          </a:p>
          <a:p>
            <a:pPr algn="l">
              <a:lnSpc>
                <a:spcPts val="8552"/>
              </a:lnSpc>
            </a:pPr>
            <a:r>
              <a:rPr lang="en-US" sz="4276">
                <a:solidFill>
                  <a:srgbClr val="0E497A"/>
                </a:solidFill>
                <a:latin typeface="29LT Bukra Semi Condensed"/>
                <a:ea typeface="29LT Bukra Semi Condensed"/>
                <a:cs typeface="29LT Bukra Semi Condensed"/>
                <a:sym typeface="29LT Bukra Semi Condensed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79913" y="7489515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950338" y="-2314301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106392" y="942975"/>
            <a:ext cx="6425754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2"/>
              </a:lnSpc>
            </a:pPr>
            <a:r>
              <a:rPr lang="en-US" sz="10841" b="true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Sumário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7427" y="1037037"/>
            <a:ext cx="2130243" cy="1158320"/>
          </a:xfrm>
          <a:custGeom>
            <a:avLst/>
            <a:gdLst/>
            <a:ahLst/>
            <a:cxnLst/>
            <a:rect r="r" b="b" t="t" l="l"/>
            <a:pathLst>
              <a:path h="1158320" w="2130243">
                <a:moveTo>
                  <a:pt x="0" y="0"/>
                </a:moveTo>
                <a:lnTo>
                  <a:pt x="2130243" y="0"/>
                </a:lnTo>
                <a:lnTo>
                  <a:pt x="2130243" y="1158320"/>
                </a:lnTo>
                <a:lnTo>
                  <a:pt x="0" y="1158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name="Group 5" id="5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11575" cy="2971772"/>
              </a:xfrm>
              <a:custGeom>
                <a:avLst/>
                <a:gdLst/>
                <a:ahLst/>
                <a:cxnLst/>
                <a:rect r="r" b="b" t="t" l="l"/>
                <a:pathLst>
                  <a:path h="2971772" w="611575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59552" cy="2980596"/>
              </a:xfrm>
              <a:custGeom>
                <a:avLst/>
                <a:gdLst/>
                <a:ahLst/>
                <a:cxnLst/>
                <a:rect r="r" b="b" t="t" l="l"/>
                <a:pathLst>
                  <a:path h="2980596" w="759552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2" id="12"/>
          <p:cNvSpPr txBox="true"/>
          <p:nvPr/>
        </p:nvSpPr>
        <p:spPr>
          <a:xfrm rot="0">
            <a:off x="4106392" y="942975"/>
            <a:ext cx="8692404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2"/>
              </a:lnSpc>
            </a:pPr>
            <a:r>
              <a:rPr lang="en-US" sz="10841" b="true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Introdução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897427" y="2738712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95279" y="3513483"/>
            <a:ext cx="9396699" cy="346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7"/>
              </a:lnSpc>
            </a:pPr>
            <a:r>
              <a:rPr lang="en-US" b="true" sz="3312">
                <a:solidFill>
                  <a:srgbClr val="042B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Este trabalho desenvolve um sistema de Gestão de Riscos para a TechMaster Soluções, utilizando Eclipse, H2 Database, Tomcat e modelagem baseada nos modelos BR, visando registrar, avaliar e mitigar riscos de forma estruturada.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12930" y="1407260"/>
            <a:ext cx="5246370" cy="8321294"/>
            <a:chOff x="0" y="0"/>
            <a:chExt cx="812800" cy="12891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289186"/>
            </a:xfrm>
            <a:custGeom>
              <a:avLst/>
              <a:gdLst/>
              <a:ahLst/>
              <a:cxnLst/>
              <a:rect r="r" b="b" t="t" l="l"/>
              <a:pathLst>
                <a:path h="128918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89186"/>
                  </a:lnTo>
                  <a:lnTo>
                    <a:pt x="0" y="1289186"/>
                  </a:lnTo>
                  <a:close/>
                </a:path>
              </a:pathLst>
            </a:custGeom>
            <a:blipFill>
              <a:blip r:embed="rId6"/>
              <a:stretch>
                <a:fillRect l="-2837" t="0" r="-2837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811369" y="8260785"/>
            <a:ext cx="3835165" cy="3629025"/>
          </a:xfrm>
          <a:custGeom>
            <a:avLst/>
            <a:gdLst/>
            <a:ahLst/>
            <a:cxnLst/>
            <a:rect r="r" b="b" t="t" l="l"/>
            <a:pathLst>
              <a:path h="3629025" w="3835165">
                <a:moveTo>
                  <a:pt x="0" y="0"/>
                </a:moveTo>
                <a:lnTo>
                  <a:pt x="3835166" y="0"/>
                </a:lnTo>
                <a:lnTo>
                  <a:pt x="3835166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961755" y="2899017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85033" y="-20574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725340" y="-10287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592807">
            <a:off x="14700204" y="1235502"/>
            <a:ext cx="3327030" cy="33270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65563" y="942975"/>
            <a:ext cx="13556873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b="true" sz="1084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FERRAMENTAS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8927" y="4113391"/>
            <a:ext cx="2233211" cy="452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0"/>
              </a:lnSpc>
            </a:pPr>
            <a:r>
              <a:rPr lang="en-US" b="true" sz="28322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4144" y="4372195"/>
            <a:ext cx="11068341" cy="331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7401" indent="-408700" lvl="1">
              <a:lnSpc>
                <a:spcPts val="5300"/>
              </a:lnSpc>
              <a:buFont typeface="Arial"/>
              <a:buChar char="•"/>
            </a:pPr>
            <a:r>
              <a:rPr lang="en-US" sz="37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Eclipse → Ambiente de desenvolvimento</a:t>
            </a:r>
          </a:p>
          <a:p>
            <a:pPr algn="just" marL="817401" indent="-408700" lvl="1">
              <a:lnSpc>
                <a:spcPts val="5300"/>
              </a:lnSpc>
              <a:buFont typeface="Arial"/>
              <a:buChar char="•"/>
            </a:pPr>
            <a:r>
              <a:rPr lang="en-US" sz="37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H2 Database → Banco de dados relacional em memória</a:t>
            </a:r>
          </a:p>
          <a:p>
            <a:pPr algn="just" marL="817401" indent="-408700" lvl="1">
              <a:lnSpc>
                <a:spcPts val="5300"/>
              </a:lnSpc>
              <a:buFont typeface="Arial"/>
              <a:buChar char="•"/>
            </a:pPr>
            <a:r>
              <a:rPr lang="en-US" sz="37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Tomcat → Servidor de aplicação</a:t>
            </a:r>
          </a:p>
          <a:p>
            <a:pPr algn="just" marL="817401" indent="-408700" lvl="1">
              <a:lnSpc>
                <a:spcPts val="5300"/>
              </a:lnSpc>
              <a:buFont typeface="Arial"/>
              <a:buChar char="•"/>
            </a:pPr>
            <a:r>
              <a:rPr lang="en-US" sz="37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Modelos BR → Modelagem conceitual</a:t>
            </a:r>
          </a:p>
        </p:txBody>
      </p:sp>
      <p:grpSp>
        <p:nvGrpSpPr>
          <p:cNvPr name="Group 11" id="11"/>
          <p:cNvGrpSpPr/>
          <p:nvPr/>
        </p:nvGrpSpPr>
        <p:grpSpPr>
          <a:xfrm rot="-420953">
            <a:off x="14258922" y="4495405"/>
            <a:ext cx="3327030" cy="33270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50375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742812">
            <a:off x="14757409" y="7791205"/>
            <a:ext cx="3327030" cy="33270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961755" y="2899017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85033" y="-20574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725340" y="-10287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365563" y="942975"/>
            <a:ext cx="13556873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b="true" sz="1084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34538" y="4709920"/>
            <a:ext cx="14204504" cy="28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338" indent="-441169" lvl="1">
              <a:lnSpc>
                <a:spcPts val="5721"/>
              </a:lnSpc>
              <a:buFont typeface="Arial"/>
              <a:buChar char="•"/>
            </a:pPr>
            <a:r>
              <a:rPr lang="en-US" sz="4086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Identifica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reg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is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trar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risc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l" marL="882338" indent="-441169" lvl="1">
              <a:lnSpc>
                <a:spcPts val="5721"/>
              </a:lnSpc>
              <a:buFont typeface="Arial"/>
              <a:buChar char="•"/>
            </a:pP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Ava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 i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mp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babilidad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ur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gênci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</a:p>
          <a:p>
            <a:pPr algn="l" marL="882338" indent="-441169" lvl="1">
              <a:lnSpc>
                <a:spcPts val="5721"/>
              </a:lnSpc>
              <a:buFont typeface="Arial"/>
              <a:buChar char="•"/>
            </a:pP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Class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ficar 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iscos e áreas afetadas</a:t>
            </a:r>
          </a:p>
          <a:p>
            <a:pPr algn="l" marL="882338" indent="-441169" lvl="1">
              <a:lnSpc>
                <a:spcPts val="5721"/>
              </a:lnSpc>
              <a:buFont typeface="Arial"/>
              <a:buChar char="•"/>
            </a:pP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Acom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nos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d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 mit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ção e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h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is</a:t>
            </a:r>
            <a:r>
              <a:rPr lang="en-US" sz="4086" strike="noStrike" u="non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tórico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1327" y="4265791"/>
            <a:ext cx="2233211" cy="452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0"/>
              </a:lnSpc>
            </a:pPr>
            <a:r>
              <a:rPr lang="en-US" b="true" sz="28322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4191" y="8254284"/>
            <a:ext cx="18836383" cy="2463403"/>
            <a:chOff x="0" y="0"/>
            <a:chExt cx="25115177" cy="328453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8375" r="0" b="38375"/>
            <a:stretch>
              <a:fillRect/>
            </a:stretch>
          </p:blipFill>
          <p:spPr>
            <a:xfrm flipH="false" flipV="false">
              <a:off x="0" y="0"/>
              <a:ext cx="25115177" cy="328453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name="Group 6" id="6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11575" cy="2971772"/>
              </a:xfrm>
              <a:custGeom>
                <a:avLst/>
                <a:gdLst/>
                <a:ahLst/>
                <a:cxnLst/>
                <a:rect r="r" b="b" t="t" l="l"/>
                <a:pathLst>
                  <a:path h="2971772" w="611575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r="r" b="b" t="t" l="l"/>
              <a:pathLst>
                <a:path h="3777303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59552" cy="2980596"/>
              </a:xfrm>
              <a:custGeom>
                <a:avLst/>
                <a:gdLst/>
                <a:ahLst/>
                <a:cxnLst/>
                <a:rect r="r" b="b" t="t" l="l"/>
                <a:pathLst>
                  <a:path h="2980596" w="759552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>
            <a:off x="2961755" y="2899017"/>
            <a:ext cx="12401445" cy="0"/>
          </a:xfrm>
          <a:prstGeom prst="line">
            <a:avLst/>
          </a:prstGeom>
          <a:ln cap="rnd" w="123825">
            <a:solidFill>
              <a:srgbClr val="0E497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085033" y="-20574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725340" y="-10287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2365563" y="942975"/>
            <a:ext cx="13556873" cy="17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b="true" sz="1084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BENEFÍCIOS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61755" y="3969184"/>
            <a:ext cx="14384045" cy="230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150" indent="-357575" lvl="1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Gestão estruturada e proativa</a:t>
            </a:r>
          </a:p>
          <a:p>
            <a:pPr algn="l" marL="715150" indent="-357575" lvl="1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Segurança e continuidade dos serviços</a:t>
            </a:r>
          </a:p>
          <a:p>
            <a:pPr algn="l" marL="715150" indent="-357575" lvl="1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Suporte às decisões da equipe de TI</a:t>
            </a:r>
          </a:p>
          <a:p>
            <a:pPr algn="l" marL="0" indent="0" lvl="0">
              <a:lnSpc>
                <a:spcPts val="463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89983" y="2867025"/>
            <a:ext cx="2233211" cy="452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40"/>
              </a:lnSpc>
            </a:pPr>
            <a:r>
              <a:rPr lang="en-US" b="true" sz="28322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43356" y="-224609"/>
            <a:ext cx="19438817" cy="12003012"/>
          </a:xfrm>
          <a:custGeom>
            <a:avLst/>
            <a:gdLst/>
            <a:ahLst/>
            <a:cxnLst/>
            <a:rect r="r" b="b" t="t" l="l"/>
            <a:pathLst>
              <a:path h="12003012" w="19438817">
                <a:moveTo>
                  <a:pt x="0" y="0"/>
                </a:moveTo>
                <a:lnTo>
                  <a:pt x="19438817" y="0"/>
                </a:lnTo>
                <a:lnTo>
                  <a:pt x="19438817" y="12003012"/>
                </a:lnTo>
                <a:lnTo>
                  <a:pt x="0" y="1200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7" r="0" b="-131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1308" y="511901"/>
            <a:ext cx="7805384" cy="9263199"/>
          </a:xfrm>
          <a:custGeom>
            <a:avLst/>
            <a:gdLst/>
            <a:ahLst/>
            <a:cxnLst/>
            <a:rect r="r" b="b" t="t" l="l"/>
            <a:pathLst>
              <a:path h="9263199" w="7805384">
                <a:moveTo>
                  <a:pt x="0" y="0"/>
                </a:moveTo>
                <a:lnTo>
                  <a:pt x="7805384" y="0"/>
                </a:lnTo>
                <a:lnTo>
                  <a:pt x="7805384" y="9263198"/>
                </a:lnTo>
                <a:lnTo>
                  <a:pt x="0" y="9263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9284" y="641666"/>
            <a:ext cx="6949433" cy="9003668"/>
          </a:xfrm>
          <a:custGeom>
            <a:avLst/>
            <a:gdLst/>
            <a:ahLst/>
            <a:cxnLst/>
            <a:rect r="r" b="b" t="t" l="l"/>
            <a:pathLst>
              <a:path h="9003668" w="6949433">
                <a:moveTo>
                  <a:pt x="0" y="0"/>
                </a:moveTo>
                <a:lnTo>
                  <a:pt x="6949432" y="0"/>
                </a:lnTo>
                <a:lnTo>
                  <a:pt x="6949432" y="9003668"/>
                </a:lnTo>
                <a:lnTo>
                  <a:pt x="0" y="9003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DAGyGwfnVfs</dc:identifier>
  <dcterms:modified xsi:type="dcterms:W3CDTF">2011-08-01T06:04:30Z</dcterms:modified>
  <cp:revision>1</cp:revision>
  <dc:title>Gestão de Riscos</dc:title>
</cp:coreProperties>
</file>